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x="18288000" cy="10287000"/>
  <p:notesSz cx="6858000" cy="9144000"/>
  <p:embeddedFontLst>
    <p:embeddedFont>
      <p:font typeface="Alatsi" charset="1" panose="00000500000000000000"/>
      <p:regular r:id="rId19"/>
    </p:embeddedFont>
    <p:embeddedFont>
      <p:font typeface="Open Sans Bold" charset="1" panose="020B0806030504020204"/>
      <p:regular r:id="rId20"/>
    </p:embeddedFont>
    <p:embeddedFont>
      <p:font typeface="Abhaya Libre" charset="1" panose="02000503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VAGFfo3KTgY.mp4" Type="http://schemas.openxmlformats.org/officeDocument/2006/relationships/video"/><Relationship Id="rId4" Target="../media/VAGFfo3KTgY.mp4" Type="http://schemas.microsoft.com/office/2007/relationships/media"/><Relationship Id="rId5" Target="../media/image24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VAGFfkTSCMs.mp4" Type="http://schemas.openxmlformats.org/officeDocument/2006/relationships/video"/><Relationship Id="rId4" Target="../media/VAGFfkTSCMs.mp4" Type="http://schemas.microsoft.com/office/2007/relationships/media"/><Relationship Id="rId5" Target="../media/image20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VAGFfnRBS0Q.mp4" Type="http://schemas.openxmlformats.org/officeDocument/2006/relationships/video"/><Relationship Id="rId4" Target="../media/VAGFfnRBS0Q.mp4" Type="http://schemas.microsoft.com/office/2007/relationships/media"/><Relationship Id="rId5" Target="../media/image2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1071" y="0"/>
            <a:ext cx="4239083" cy="10287000"/>
            <a:chOff x="0" y="0"/>
            <a:chExt cx="5652111" cy="1371600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2826056" y="0"/>
              <a:ext cx="2826056" cy="13716000"/>
              <a:chOff x="0" y="0"/>
              <a:chExt cx="558233" cy="2709333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E0D9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413028" y="0"/>
              <a:ext cx="2826056" cy="13716000"/>
              <a:chOff x="0" y="0"/>
              <a:chExt cx="558233" cy="2709333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0" y="0"/>
              <a:ext cx="2826056" cy="13716000"/>
              <a:chOff x="0" y="0"/>
              <a:chExt cx="558233" cy="270933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558233" cy="2709333"/>
              </a:xfrm>
              <a:custGeom>
                <a:avLst/>
                <a:gdLst/>
                <a:ahLst/>
                <a:cxnLst/>
                <a:rect r="r" b="b" t="t" l="l"/>
                <a:pathLst>
                  <a:path h="2709333" w="558233">
                    <a:moveTo>
                      <a:pt x="0" y="0"/>
                    </a:moveTo>
                    <a:lnTo>
                      <a:pt x="558233" y="0"/>
                    </a:lnTo>
                    <a:lnTo>
                      <a:pt x="558233" y="2709333"/>
                    </a:lnTo>
                    <a:lnTo>
                      <a:pt x="0" y="2709333"/>
                    </a:lnTo>
                    <a:close/>
                  </a:path>
                </a:pathLst>
              </a:custGeom>
              <a:solidFill>
                <a:srgbClr val="E9C7C6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47625"/>
                <a:ext cx="558233" cy="275695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12" id="12"/>
          <p:cNvSpPr/>
          <p:nvPr/>
        </p:nvSpPr>
        <p:spPr>
          <a:xfrm flipH="false" flipV="false" rot="0">
            <a:off x="12646898" y="-210192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4805421" y="3692657"/>
            <a:ext cx="12625348" cy="40358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Лабораторная работа №7.</a:t>
            </a:r>
          </a:p>
          <a:p>
            <a:pPr algn="ctr">
              <a:lnSpc>
                <a:spcPts val="8029"/>
              </a:lnSpc>
            </a:pPr>
          </a:p>
          <a:p>
            <a:pPr algn="ctr">
              <a:lnSpc>
                <a:spcPts val="8029"/>
              </a:lnSpc>
            </a:pPr>
            <a:r>
              <a:rPr lang="en-US" sz="5735">
                <a:solidFill>
                  <a:srgbClr val="000000"/>
                </a:solidFill>
                <a:latin typeface="Alatsi Bold"/>
              </a:rPr>
              <a:t> Фрактальные изображения</a:t>
            </a:r>
          </a:p>
          <a:p>
            <a:pPr algn="ctr">
              <a:lnSpc>
                <a:spcPts val="8029"/>
              </a:lnSpc>
            </a:pP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118095" y="9258300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618926" y="497263"/>
            <a:ext cx="11069700" cy="5949964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0019672" y="3472245"/>
            <a:ext cx="7623719" cy="6057460"/>
          </a:xfrm>
          <a:custGeom>
            <a:avLst/>
            <a:gdLst/>
            <a:ahLst/>
            <a:cxnLst/>
            <a:rect r="r" b="b" t="t" l="l"/>
            <a:pathLst>
              <a:path h="6057460" w="7623719">
                <a:moveTo>
                  <a:pt x="0" y="0"/>
                </a:moveTo>
                <a:lnTo>
                  <a:pt x="7623719" y="0"/>
                </a:lnTo>
                <a:lnTo>
                  <a:pt x="7623719" y="6057460"/>
                </a:lnTo>
                <a:lnTo>
                  <a:pt x="0" y="6057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25560"/>
            <a:ext cx="637258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"/>
              </a:rPr>
              <a:t>создайте 3 разных анимированных цветных фрактала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8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4982801" y="637964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648907" y="-402279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0" y="0"/>
            <a:ext cx="10676315" cy="5932166"/>
          </a:xfrm>
          <a:custGeom>
            <a:avLst/>
            <a:gdLst/>
            <a:ahLst/>
            <a:cxnLst/>
            <a:rect r="r" b="b" t="t" l="l"/>
            <a:pathLst>
              <a:path h="5932166" w="10676315">
                <a:moveTo>
                  <a:pt x="0" y="0"/>
                </a:moveTo>
                <a:lnTo>
                  <a:pt x="10676315" y="0"/>
                </a:lnTo>
                <a:lnTo>
                  <a:pt x="10676315" y="5932166"/>
                </a:lnTo>
                <a:lnTo>
                  <a:pt x="0" y="593216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515028" y="4790135"/>
            <a:ext cx="10772972" cy="5496865"/>
          </a:xfrm>
          <a:custGeom>
            <a:avLst/>
            <a:gdLst/>
            <a:ahLst/>
            <a:cxnLst/>
            <a:rect r="r" b="b" t="t" l="l"/>
            <a:pathLst>
              <a:path h="5496865" w="10772972">
                <a:moveTo>
                  <a:pt x="0" y="0"/>
                </a:moveTo>
                <a:lnTo>
                  <a:pt x="10772972" y="0"/>
                </a:lnTo>
                <a:lnTo>
                  <a:pt x="10772972" y="5496865"/>
                </a:lnTo>
                <a:lnTo>
                  <a:pt x="0" y="54968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8392612"/>
            <a:ext cx="4742974" cy="4648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bhaya Libre"/>
              </a:rPr>
              <a:t>создайте 2 разных фрактала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9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324954" y="3182370"/>
            <a:ext cx="14373211" cy="6729854"/>
          </a:xfrm>
          <a:custGeom>
            <a:avLst/>
            <a:gdLst/>
            <a:ahLst/>
            <a:cxnLst/>
            <a:rect r="r" b="b" t="t" l="l"/>
            <a:pathLst>
              <a:path h="6729854" w="14373211">
                <a:moveTo>
                  <a:pt x="0" y="0"/>
                </a:moveTo>
                <a:lnTo>
                  <a:pt x="14373211" y="0"/>
                </a:lnTo>
                <a:lnTo>
                  <a:pt x="14373211" y="6729854"/>
                </a:lnTo>
                <a:lnTo>
                  <a:pt x="0" y="67298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35396" y="382578"/>
            <a:ext cx="8708604" cy="4077560"/>
          </a:xfrm>
          <a:custGeom>
            <a:avLst/>
            <a:gdLst/>
            <a:ahLst/>
            <a:cxnLst/>
            <a:rect r="r" b="b" t="t" l="l"/>
            <a:pathLst>
              <a:path h="4077560" w="8708604">
                <a:moveTo>
                  <a:pt x="0" y="0"/>
                </a:moveTo>
                <a:lnTo>
                  <a:pt x="8708604" y="0"/>
                </a:lnTo>
                <a:lnTo>
                  <a:pt x="8708604" y="4077560"/>
                </a:lnTo>
                <a:lnTo>
                  <a:pt x="0" y="4077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335800" y="1625600"/>
            <a:ext cx="6661460" cy="1163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bhaya Libre"/>
              </a:rPr>
              <a:t>создайте 3D фрактал, измените параметры, цвет и освещение (разместите на слайде его вблизи и так, чтобы видно было полностью) 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10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95434" y="355932"/>
            <a:ext cx="4587666" cy="5375447"/>
          </a:xfrm>
          <a:custGeom>
            <a:avLst/>
            <a:gdLst/>
            <a:ahLst/>
            <a:cxnLst/>
            <a:rect r="r" b="b" t="t" l="l"/>
            <a:pathLst>
              <a:path h="5375447" w="4587666">
                <a:moveTo>
                  <a:pt x="0" y="0"/>
                </a:moveTo>
                <a:lnTo>
                  <a:pt x="4587666" y="0"/>
                </a:lnTo>
                <a:lnTo>
                  <a:pt x="4587666" y="5375447"/>
                </a:lnTo>
                <a:lnTo>
                  <a:pt x="0" y="53754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522507" y="355932"/>
            <a:ext cx="3621493" cy="8328172"/>
          </a:xfrm>
          <a:custGeom>
            <a:avLst/>
            <a:gdLst/>
            <a:ahLst/>
            <a:cxnLst/>
            <a:rect r="r" b="b" t="t" l="l"/>
            <a:pathLst>
              <a:path h="8328172" w="3621493">
                <a:moveTo>
                  <a:pt x="0" y="0"/>
                </a:moveTo>
                <a:lnTo>
                  <a:pt x="3621493" y="0"/>
                </a:lnTo>
                <a:lnTo>
                  <a:pt x="3621493" y="8328173"/>
                </a:lnTo>
                <a:lnTo>
                  <a:pt x="0" y="83281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95434" y="5954417"/>
            <a:ext cx="4070479" cy="3668257"/>
          </a:xfrm>
          <a:custGeom>
            <a:avLst/>
            <a:gdLst/>
            <a:ahLst/>
            <a:cxnLst/>
            <a:rect r="r" b="b" t="t" l="l"/>
            <a:pathLst>
              <a:path h="3668257" w="4070479">
                <a:moveTo>
                  <a:pt x="0" y="0"/>
                </a:moveTo>
                <a:lnTo>
                  <a:pt x="4070479" y="0"/>
                </a:lnTo>
                <a:lnTo>
                  <a:pt x="4070479" y="3668257"/>
                </a:lnTo>
                <a:lnTo>
                  <a:pt x="0" y="366825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07065" y="355932"/>
            <a:ext cx="3876198" cy="7604450"/>
          </a:xfrm>
          <a:custGeom>
            <a:avLst/>
            <a:gdLst/>
            <a:ahLst/>
            <a:cxnLst/>
            <a:rect r="r" b="b" t="t" l="l"/>
            <a:pathLst>
              <a:path h="7604450" w="3876198">
                <a:moveTo>
                  <a:pt x="0" y="0"/>
                </a:moveTo>
                <a:lnTo>
                  <a:pt x="3876198" y="0"/>
                </a:lnTo>
                <a:lnTo>
                  <a:pt x="3876198" y="7604451"/>
                </a:lnTo>
                <a:lnTo>
                  <a:pt x="0" y="760445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745213" y="2168734"/>
            <a:ext cx="3130860" cy="7761376"/>
          </a:xfrm>
          <a:custGeom>
            <a:avLst/>
            <a:gdLst/>
            <a:ahLst/>
            <a:cxnLst/>
            <a:rect r="r" b="b" t="t" l="l"/>
            <a:pathLst>
              <a:path h="7761376" w="3130860">
                <a:moveTo>
                  <a:pt x="0" y="0"/>
                </a:moveTo>
                <a:lnTo>
                  <a:pt x="3130860" y="0"/>
                </a:lnTo>
                <a:lnTo>
                  <a:pt x="3130860" y="7761377"/>
                </a:lnTo>
                <a:lnTo>
                  <a:pt x="0" y="776137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4883100" y="9026043"/>
            <a:ext cx="8228999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000000"/>
                </a:solidFill>
                <a:latin typeface="Abhaya Libre"/>
              </a:rPr>
              <a:t>на десятый слайд приложите скриншоты параметров, которые заданы для его создания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807059" y="3091209"/>
            <a:ext cx="12075212" cy="52100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sz="2880">
                <a:solidFill>
                  <a:srgbClr val="000000"/>
                </a:solidFill>
                <a:latin typeface="Alatsi Bold"/>
              </a:rPr>
              <a:t>Один из интересных фактов о фрактальной геометрии заключается в том, что фракталы присутствуют повсюду в природе. Например, многие природные объекты, такие как облака, деревья, молнии, горы могут быть аппроксимированы фрактальными структурами.</a:t>
            </a:r>
          </a:p>
          <a:p>
            <a:pPr algn="l">
              <a:lnSpc>
                <a:spcPts val="4732"/>
              </a:lnSpc>
            </a:pPr>
          </a:p>
          <a:p>
            <a:pPr algn="l">
              <a:lnSpc>
                <a:spcPts val="3332"/>
              </a:lnSpc>
            </a:pPr>
            <a:r>
              <a:rPr lang="en-US" sz="2380">
                <a:solidFill>
                  <a:srgbClr val="000000"/>
                </a:solidFill>
                <a:latin typeface="Alatsi Bold"/>
              </a:rPr>
              <a:t>Эта особенность связана с тем, что фракталы обладают самоподобием - структуры фрактала имеют схожие или идентичные формы на различных масштабах. Это позволяет им воспроизводиться и повторяться в различных уровнях наблюдения, что отражает многие аспекты природы, где схожие формы и узоры повторяются на разных уровнях.</a:t>
            </a:r>
          </a:p>
        </p:txBody>
      </p:sp>
      <p:sp>
        <p:nvSpPr>
          <p:cNvPr name="AutoShape 3" id="3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2553980" y="923925"/>
            <a:ext cx="13180039" cy="19437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Alatsi Bold"/>
              </a:rPr>
              <a:t>НЕОБЫЧНЫЙ ФАКТ О ФРАКТАЛЬНОЙ ГЕОМЕТРИИ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-2627572" y="-733336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920318" y="3931210"/>
            <a:ext cx="8677964" cy="8740072"/>
          </a:xfrm>
          <a:custGeom>
            <a:avLst/>
            <a:gdLst/>
            <a:ahLst/>
            <a:cxnLst/>
            <a:rect r="r" b="b" t="t" l="l"/>
            <a:pathLst>
              <a:path h="8740072" w="8677964">
                <a:moveTo>
                  <a:pt x="0" y="0"/>
                </a:moveTo>
                <a:lnTo>
                  <a:pt x="8677964" y="0"/>
                </a:lnTo>
                <a:lnTo>
                  <a:pt x="8677964" y="8740072"/>
                </a:lnTo>
                <a:lnTo>
                  <a:pt x="0" y="874007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636766" y="2865965"/>
            <a:ext cx="8474060" cy="5611202"/>
          </a:xfrm>
          <a:custGeom>
            <a:avLst/>
            <a:gdLst/>
            <a:ahLst/>
            <a:cxnLst/>
            <a:rect r="r" b="b" t="t" l="l"/>
            <a:pathLst>
              <a:path h="5611202" w="8474060">
                <a:moveTo>
                  <a:pt x="0" y="0"/>
                </a:moveTo>
                <a:lnTo>
                  <a:pt x="8474060" y="0"/>
                </a:lnTo>
                <a:lnTo>
                  <a:pt x="8474060" y="5611202"/>
                </a:lnTo>
                <a:lnTo>
                  <a:pt x="0" y="56112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451032" y="750888"/>
            <a:ext cx="13180039" cy="1588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0"/>
              </a:lnSpc>
            </a:pPr>
            <a:r>
              <a:rPr lang="en-US" sz="4600">
                <a:solidFill>
                  <a:srgbClr val="000000"/>
                </a:solidFill>
                <a:latin typeface="Alatsi Bold"/>
              </a:rPr>
              <a:t>ПРИМЕР ОБЪЕКТА ИЗ ПРИРОДЫ, КОТОРЫЙ ИМЕЕТ ФРАКТАЛЬНУЮ СТРУКТУРУ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3163951"/>
            <a:ext cx="7012352" cy="49485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haya Libre"/>
              </a:rPr>
              <a:t>Дерево</a:t>
            </a:r>
          </a:p>
          <a:p>
            <a:pPr algn="ctr">
              <a:lnSpc>
                <a:spcPts val="3919"/>
              </a:lnSpc>
              <a:spcBef>
                <a:spcPct val="0"/>
              </a:spcBef>
            </a:pPr>
          </a:p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Abhaya Libre"/>
              </a:rPr>
              <a:t>Ветки подобны стволу дерева, как и новые побеги. Однако на листьях фрактальность теряется — хотя, если не брать в счёт «мякоть» листа и оставить только прожилки, это можно считать продолжением «древесного» фрактала. Кстати, а корневая система — это уже другое самоподобное множество.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-26059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1430169" y="9061267"/>
            <a:ext cx="7105264" cy="19050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3322" y="3012572"/>
            <a:ext cx="7272763" cy="51801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52"/>
              </a:lnSpc>
            </a:pPr>
            <a:r>
              <a:rPr lang="en-US" sz="4180">
                <a:solidFill>
                  <a:srgbClr val="000000"/>
                </a:solidFill>
                <a:latin typeface="Alatsi"/>
              </a:rPr>
              <a:t>В биологии они применяются для моделирования популяций и для описания систем внутренних органов (система кровеносных сосудов).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8482433" y="2556242"/>
            <a:ext cx="9284749" cy="6178578"/>
          </a:xfrm>
          <a:custGeom>
            <a:avLst/>
            <a:gdLst/>
            <a:ahLst/>
            <a:cxnLst/>
            <a:rect r="r" b="b" t="t" l="l"/>
            <a:pathLst>
              <a:path h="6178578" w="9284749">
                <a:moveTo>
                  <a:pt x="0" y="0"/>
                </a:moveTo>
                <a:lnTo>
                  <a:pt x="9284749" y="0"/>
                </a:lnTo>
                <a:lnTo>
                  <a:pt x="9284749" y="6178578"/>
                </a:lnTo>
                <a:lnTo>
                  <a:pt x="0" y="61785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56065" y="760413"/>
            <a:ext cx="13180039" cy="1526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000000"/>
                </a:solidFill>
                <a:latin typeface="Alatsi Bold"/>
              </a:rPr>
              <a:t>ПРИМЕР ПРИМЕНЕНИЯ ФРАКТАЛОВ В НАУКЕ, ЖИЗНИ ИЛИ ТЕХНОЛОГИЯХ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H="true" flipV="true">
            <a:off x="1090490" y="-104525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 flipH="true" flipV="true">
            <a:off x="1085850" y="7289441"/>
            <a:ext cx="5403" cy="2997456"/>
          </a:xfrm>
          <a:prstGeom prst="line">
            <a:avLst/>
          </a:prstGeom>
          <a:ln cap="flat" w="114300">
            <a:solidFill>
              <a:srgbClr val="9FC3D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4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364917" y="221836"/>
            <a:ext cx="10128266" cy="1613728"/>
          </a:xfrm>
          <a:custGeom>
            <a:avLst/>
            <a:gdLst/>
            <a:ahLst/>
            <a:cxnLst/>
            <a:rect r="r" b="b" t="t" l="l"/>
            <a:pathLst>
              <a:path h="1613728" w="10128266">
                <a:moveTo>
                  <a:pt x="0" y="0"/>
                </a:moveTo>
                <a:lnTo>
                  <a:pt x="10128266" y="0"/>
                </a:lnTo>
                <a:lnTo>
                  <a:pt x="10128266" y="1613728"/>
                </a:lnTo>
                <a:lnTo>
                  <a:pt x="0" y="16137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316353" y="7206445"/>
            <a:ext cx="6327544" cy="1093428"/>
          </a:xfrm>
          <a:custGeom>
            <a:avLst/>
            <a:gdLst/>
            <a:ahLst/>
            <a:cxnLst/>
            <a:rect r="r" b="b" t="t" l="l"/>
            <a:pathLst>
              <a:path h="1093428" w="6327544">
                <a:moveTo>
                  <a:pt x="0" y="0"/>
                </a:moveTo>
                <a:lnTo>
                  <a:pt x="6327544" y="0"/>
                </a:lnTo>
                <a:lnTo>
                  <a:pt x="6327544" y="1093428"/>
                </a:lnTo>
                <a:lnTo>
                  <a:pt x="0" y="10934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32290" y="1435821"/>
            <a:ext cx="8554207" cy="8554207"/>
          </a:xfrm>
          <a:custGeom>
            <a:avLst/>
            <a:gdLst/>
            <a:ahLst/>
            <a:cxnLst/>
            <a:rect r="r" b="b" t="t" l="l"/>
            <a:pathLst>
              <a:path h="8554207" w="8554207">
                <a:moveTo>
                  <a:pt x="0" y="0"/>
                </a:moveTo>
                <a:lnTo>
                  <a:pt x="8554206" y="0"/>
                </a:lnTo>
                <a:lnTo>
                  <a:pt x="8554206" y="8554207"/>
                </a:lnTo>
                <a:lnTo>
                  <a:pt x="0" y="85542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64917" y="1835564"/>
            <a:ext cx="6347003" cy="1982478"/>
          </a:xfrm>
          <a:custGeom>
            <a:avLst/>
            <a:gdLst/>
            <a:ahLst/>
            <a:cxnLst/>
            <a:rect r="r" b="b" t="t" l="l"/>
            <a:pathLst>
              <a:path h="1982478" w="6347003">
                <a:moveTo>
                  <a:pt x="0" y="0"/>
                </a:moveTo>
                <a:lnTo>
                  <a:pt x="6347002" y="0"/>
                </a:lnTo>
                <a:lnTo>
                  <a:pt x="6347002" y="1982478"/>
                </a:lnTo>
                <a:lnTo>
                  <a:pt x="0" y="19824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364917" y="4228930"/>
            <a:ext cx="8567373" cy="29203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bhaya Libre"/>
              </a:rPr>
              <a:t>Кривую Госпера можно представить с помощью системы Линденмайера со следующими правилами: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bhaya Libre"/>
                <a:ea typeface="Abhaya Libre"/>
              </a:rPr>
              <a:t>Угол: 60°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bhaya Libre"/>
              </a:rPr>
              <a:t>Аксиома:  A</a:t>
            </a:r>
          </a:p>
          <a:p>
            <a:pPr algn="ctr">
              <a:lnSpc>
                <a:spcPts val="3359"/>
              </a:lnSpc>
              <a:spcBef>
                <a:spcPct val="0"/>
              </a:spcBef>
            </a:pPr>
          </a:p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000000"/>
                </a:solidFill>
                <a:latin typeface="Abhaya Libre"/>
              </a:rPr>
              <a:t>Правила подстановки: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951370" y="8614198"/>
            <a:ext cx="15127628" cy="915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Abhaya Libre"/>
              </a:rPr>
              <a:t>В этом случае A и B означают движение вперёд, + означает поворот влево на 60º, а — означает поворот на 60º вправо с использованием «черепашьего» стиля программирования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5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321725" y="271353"/>
            <a:ext cx="6450749" cy="4056153"/>
          </a:xfrm>
          <a:custGeom>
            <a:avLst/>
            <a:gdLst/>
            <a:ahLst/>
            <a:cxnLst/>
            <a:rect r="r" b="b" t="t" l="l"/>
            <a:pathLst>
              <a:path h="4056153" w="6450749">
                <a:moveTo>
                  <a:pt x="0" y="0"/>
                </a:moveTo>
                <a:lnTo>
                  <a:pt x="6450749" y="0"/>
                </a:lnTo>
                <a:lnTo>
                  <a:pt x="6450749" y="4056152"/>
                </a:lnTo>
                <a:lnTo>
                  <a:pt x="0" y="40561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8068" y="450893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94026" y="271353"/>
            <a:ext cx="6597477" cy="4056153"/>
          </a:xfrm>
          <a:custGeom>
            <a:avLst/>
            <a:gdLst/>
            <a:ahLst/>
            <a:cxnLst/>
            <a:rect r="r" b="b" t="t" l="l"/>
            <a:pathLst>
              <a:path h="4056153" w="6597477">
                <a:moveTo>
                  <a:pt x="0" y="0"/>
                </a:moveTo>
                <a:lnTo>
                  <a:pt x="6597477" y="0"/>
                </a:lnTo>
                <a:lnTo>
                  <a:pt x="6597477" y="4056152"/>
                </a:lnTo>
                <a:lnTo>
                  <a:pt x="0" y="4056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603734" y="4508938"/>
            <a:ext cx="5778062" cy="5778062"/>
          </a:xfrm>
          <a:custGeom>
            <a:avLst/>
            <a:gdLst/>
            <a:ahLst/>
            <a:cxnLst/>
            <a:rect r="r" b="b" t="t" l="l"/>
            <a:pathLst>
              <a:path h="5778062" w="5778062">
                <a:moveTo>
                  <a:pt x="0" y="0"/>
                </a:moveTo>
                <a:lnTo>
                  <a:pt x="5778062" y="0"/>
                </a:lnTo>
                <a:lnTo>
                  <a:pt x="5778062" y="5778062"/>
                </a:lnTo>
                <a:lnTo>
                  <a:pt x="0" y="577806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289891" y="3328015"/>
            <a:ext cx="3138528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"/>
              </a:rPr>
              <a:t>создайте 2 разных фрактала, изменив стандартные формулы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39966" y="6874411"/>
            <a:ext cx="4184199" cy="999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"/>
              </a:rPr>
              <a:t>разместите их на слайде вместе со скриншотами формул, с помощью которых созданы фракталы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64167" y="5827621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4"/>
                </a:lnTo>
                <a:lnTo>
                  <a:pt x="0" y="2477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6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2628900" y="-1449083"/>
            <a:ext cx="7315200" cy="2477783"/>
          </a:xfrm>
          <a:custGeom>
            <a:avLst/>
            <a:gdLst/>
            <a:ahLst/>
            <a:cxnLst/>
            <a:rect r="r" b="b" t="t" l="l"/>
            <a:pathLst>
              <a:path h="2477783" w="7315200">
                <a:moveTo>
                  <a:pt x="0" y="0"/>
                </a:moveTo>
                <a:lnTo>
                  <a:pt x="7315200" y="0"/>
                </a:lnTo>
                <a:lnTo>
                  <a:pt x="7315200" y="2477783"/>
                </a:lnTo>
                <a:lnTo>
                  <a:pt x="0" y="24777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3014" y="181802"/>
            <a:ext cx="8027540" cy="6020655"/>
          </a:xfrm>
          <a:custGeom>
            <a:avLst/>
            <a:gdLst/>
            <a:ahLst/>
            <a:cxnLst/>
            <a:rect r="r" b="b" t="t" l="l"/>
            <a:pathLst>
              <a:path h="6020655" w="8027540">
                <a:moveTo>
                  <a:pt x="0" y="0"/>
                </a:moveTo>
                <a:lnTo>
                  <a:pt x="8027541" y="0"/>
                </a:lnTo>
                <a:lnTo>
                  <a:pt x="8027541" y="6020655"/>
                </a:lnTo>
                <a:lnTo>
                  <a:pt x="0" y="6020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860541" y="2300755"/>
            <a:ext cx="3819562" cy="3901703"/>
          </a:xfrm>
          <a:custGeom>
            <a:avLst/>
            <a:gdLst/>
            <a:ahLst/>
            <a:cxnLst/>
            <a:rect r="r" b="b" t="t" l="l"/>
            <a:pathLst>
              <a:path h="3901703" w="3819562">
                <a:moveTo>
                  <a:pt x="0" y="0"/>
                </a:moveTo>
                <a:lnTo>
                  <a:pt x="3819562" y="0"/>
                </a:lnTo>
                <a:lnTo>
                  <a:pt x="3819562" y="3901702"/>
                </a:lnTo>
                <a:lnTo>
                  <a:pt x="0" y="3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005909" y="2300755"/>
            <a:ext cx="4624240" cy="3901703"/>
          </a:xfrm>
          <a:custGeom>
            <a:avLst/>
            <a:gdLst/>
            <a:ahLst/>
            <a:cxnLst/>
            <a:rect r="r" b="b" t="t" l="l"/>
            <a:pathLst>
              <a:path h="3901703" w="4624240">
                <a:moveTo>
                  <a:pt x="0" y="0"/>
                </a:moveTo>
                <a:lnTo>
                  <a:pt x="4624240" y="0"/>
                </a:lnTo>
                <a:lnTo>
                  <a:pt x="4624240" y="3901702"/>
                </a:lnTo>
                <a:lnTo>
                  <a:pt x="0" y="39017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60541" y="6743886"/>
            <a:ext cx="5698739" cy="3123038"/>
          </a:xfrm>
          <a:custGeom>
            <a:avLst/>
            <a:gdLst/>
            <a:ahLst/>
            <a:cxnLst/>
            <a:rect r="r" b="b" t="t" l="l"/>
            <a:pathLst>
              <a:path h="3123038" w="5698739">
                <a:moveTo>
                  <a:pt x="0" y="0"/>
                </a:moveTo>
                <a:lnTo>
                  <a:pt x="5698739" y="0"/>
                </a:lnTo>
                <a:lnTo>
                  <a:pt x="5698739" y="3123038"/>
                </a:lnTo>
                <a:lnTo>
                  <a:pt x="0" y="31230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7622780"/>
            <a:ext cx="7046714" cy="1308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bhaya Libre"/>
              </a:rPr>
              <a:t>С</a:t>
            </a:r>
            <a:r>
              <a:rPr lang="en-US" sz="2499">
                <a:solidFill>
                  <a:srgbClr val="000000"/>
                </a:solidFill>
                <a:latin typeface="Abhaya Libre"/>
              </a:rPr>
              <a:t>оздайте уникальный фрактал и разместите на слайде его начальную форму (отдаленную) и несколько приближенных.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449241" y="371173"/>
            <a:ext cx="10988447" cy="5906290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8567048" y="4715356"/>
            <a:ext cx="8854718" cy="5140819"/>
          </a:xfrm>
          <a:custGeom>
            <a:avLst/>
            <a:gdLst/>
            <a:ahLst/>
            <a:cxnLst/>
            <a:rect r="r" b="b" t="t" l="l"/>
            <a:pathLst>
              <a:path h="5140819" w="8854718">
                <a:moveTo>
                  <a:pt x="0" y="0"/>
                </a:moveTo>
                <a:lnTo>
                  <a:pt x="8854719" y="0"/>
                </a:lnTo>
                <a:lnTo>
                  <a:pt x="8854719" y="5140819"/>
                </a:lnTo>
                <a:lnTo>
                  <a:pt x="0" y="5140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25560"/>
            <a:ext cx="637258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"/>
              </a:rPr>
              <a:t>создайте 3 разных анимированных цветных фрактала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5859155" y="0"/>
            <a:ext cx="1562612" cy="1673225"/>
            <a:chOff x="0" y="0"/>
            <a:chExt cx="2083482" cy="223096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75599" y="0"/>
              <a:ext cx="1932284" cy="2230967"/>
              <a:chOff x="0" y="0"/>
              <a:chExt cx="703982" cy="81280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703982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703982">
                    <a:moveTo>
                      <a:pt x="234787" y="793731"/>
                    </a:moveTo>
                    <a:cubicBezTo>
                      <a:pt x="270879" y="805245"/>
                      <a:pt x="311910" y="812800"/>
                      <a:pt x="352180" y="812800"/>
                    </a:cubicBezTo>
                    <a:cubicBezTo>
                      <a:pt x="392452" y="812800"/>
                      <a:pt x="431204" y="806323"/>
                      <a:pt x="466915" y="794809"/>
                    </a:cubicBezTo>
                    <a:cubicBezTo>
                      <a:pt x="467675" y="794450"/>
                      <a:pt x="468435" y="794450"/>
                      <a:pt x="469194" y="794090"/>
                    </a:cubicBezTo>
                    <a:cubicBezTo>
                      <a:pt x="603304" y="748035"/>
                      <a:pt x="702082" y="626421"/>
                      <a:pt x="703982" y="484298"/>
                    </a:cubicBezTo>
                    <a:lnTo>
                      <a:pt x="703982" y="0"/>
                    </a:lnTo>
                    <a:lnTo>
                      <a:pt x="0" y="0"/>
                    </a:lnTo>
                    <a:lnTo>
                      <a:pt x="0" y="483939"/>
                    </a:lnTo>
                    <a:cubicBezTo>
                      <a:pt x="1900" y="627140"/>
                      <a:pt x="99158" y="748755"/>
                      <a:pt x="234787" y="793731"/>
                    </a:cubicBezTo>
                    <a:close/>
                  </a:path>
                </a:pathLst>
              </a:custGeom>
              <a:solidFill>
                <a:srgbClr val="9FC3D0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47625"/>
                <a:ext cx="703982" cy="7334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0" y="437582"/>
              <a:ext cx="2083482" cy="12415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805"/>
                </a:lnSpc>
              </a:pPr>
              <a:r>
                <a:rPr lang="en-US" sz="5575">
                  <a:solidFill>
                    <a:srgbClr val="000000"/>
                  </a:solidFill>
                  <a:latin typeface="Open Sans Bold"/>
                </a:rPr>
                <a:t>7</a:t>
              </a:r>
            </a:p>
          </p:txBody>
        </p:sp>
      </p:grpSp>
      <p:pic>
        <p:nvPicPr>
          <p:cNvPr name="Picture 7" id="7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597715" y="445686"/>
            <a:ext cx="11897037" cy="6394657"/>
          </a:xfrm>
          <a:prstGeom prst="rect">
            <a:avLst/>
          </a:prstGeom>
        </p:spPr>
      </p:pic>
      <p:sp>
        <p:nvSpPr>
          <p:cNvPr name="Freeform 8" id="8"/>
          <p:cNvSpPr/>
          <p:nvPr/>
        </p:nvSpPr>
        <p:spPr>
          <a:xfrm flipH="false" flipV="false" rot="0">
            <a:off x="11043723" y="3914314"/>
            <a:ext cx="5787633" cy="5852059"/>
          </a:xfrm>
          <a:custGeom>
            <a:avLst/>
            <a:gdLst/>
            <a:ahLst/>
            <a:cxnLst/>
            <a:rect r="r" b="b" t="t" l="l"/>
            <a:pathLst>
              <a:path h="5852059" w="5787633">
                <a:moveTo>
                  <a:pt x="0" y="0"/>
                </a:moveTo>
                <a:lnTo>
                  <a:pt x="5787633" y="0"/>
                </a:lnTo>
                <a:lnTo>
                  <a:pt x="5787633" y="5852060"/>
                </a:lnTo>
                <a:lnTo>
                  <a:pt x="0" y="58520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8925560"/>
            <a:ext cx="6372583" cy="332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Abhaya Libre"/>
              </a:rPr>
              <a:t>создайте 3 разных анимированных цветных фрактала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DAGFe5C4XNw</dc:identifier>
  <dcterms:modified xsi:type="dcterms:W3CDTF">2011-08-01T06:04:30Z</dcterms:modified>
  <cp:revision>1</cp:revision>
  <dc:title>Лабораторная работа №7. Фрактальные изображения</dc:title>
</cp:coreProperties>
</file>